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65" r:id="rId3"/>
    <p:sldId id="266" r:id="rId4"/>
    <p:sldId id="269" r:id="rId5"/>
    <p:sldId id="270" r:id="rId6"/>
    <p:sldId id="271" r:id="rId7"/>
    <p:sldId id="272" r:id="rId8"/>
    <p:sldId id="288" r:id="rId9"/>
    <p:sldId id="289" r:id="rId10"/>
    <p:sldId id="290" r:id="rId11"/>
    <p:sldId id="267" r:id="rId12"/>
    <p:sldId id="276" r:id="rId13"/>
    <p:sldId id="279" r:id="rId14"/>
    <p:sldId id="285" r:id="rId15"/>
    <p:sldId id="277" r:id="rId16"/>
    <p:sldId id="281" r:id="rId17"/>
    <p:sldId id="287" r:id="rId18"/>
    <p:sldId id="28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96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552916-5E52-4C4B-8ED9-EED0E90713E1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A28BA72-0CEF-4DB3-B067-691786A18D04}">
      <dgm:prSet/>
      <dgm:spPr/>
      <dgm:t>
        <a:bodyPr/>
        <a:lstStyle/>
        <a:p>
          <a:r>
            <a:rPr lang="en-US"/>
            <a:t>A way of laying out elements on a web page.</a:t>
          </a:r>
        </a:p>
      </dgm:t>
    </dgm:pt>
    <dgm:pt modelId="{31C35351-6903-4935-967B-BCD6EB117F72}" type="parTrans" cxnId="{20F9FF26-2556-4B8C-B1D5-400F95B6AE87}">
      <dgm:prSet/>
      <dgm:spPr/>
      <dgm:t>
        <a:bodyPr/>
        <a:lstStyle/>
        <a:p>
          <a:endParaRPr lang="en-US"/>
        </a:p>
      </dgm:t>
    </dgm:pt>
    <dgm:pt modelId="{81B84949-394F-4645-94B2-D69AA51B8C2D}" type="sibTrans" cxnId="{20F9FF26-2556-4B8C-B1D5-400F95B6AE87}">
      <dgm:prSet/>
      <dgm:spPr/>
      <dgm:t>
        <a:bodyPr/>
        <a:lstStyle/>
        <a:p>
          <a:endParaRPr lang="en-US"/>
        </a:p>
      </dgm:t>
    </dgm:pt>
    <dgm:pt modelId="{DBF99DB9-3180-422E-ABE9-8A1B5D159DB4}">
      <dgm:prSet/>
      <dgm:spPr/>
      <dgm:t>
        <a:bodyPr/>
        <a:lstStyle/>
        <a:p>
          <a:r>
            <a:rPr lang="en-US"/>
            <a:t>Elements/containers are laid out in rows and columns.</a:t>
          </a:r>
        </a:p>
      </dgm:t>
    </dgm:pt>
    <dgm:pt modelId="{6D0FC8E6-ED7D-4CE4-B389-8950A83CDDCC}" type="parTrans" cxnId="{1929B4EF-2BDA-4475-98BD-1555BF10BC92}">
      <dgm:prSet/>
      <dgm:spPr/>
      <dgm:t>
        <a:bodyPr/>
        <a:lstStyle/>
        <a:p>
          <a:endParaRPr lang="en-US"/>
        </a:p>
      </dgm:t>
    </dgm:pt>
    <dgm:pt modelId="{FD4B1462-3650-471F-961B-EA8CF2AA864B}" type="sibTrans" cxnId="{1929B4EF-2BDA-4475-98BD-1555BF10BC92}">
      <dgm:prSet/>
      <dgm:spPr/>
      <dgm:t>
        <a:bodyPr/>
        <a:lstStyle/>
        <a:p>
          <a:endParaRPr lang="en-US"/>
        </a:p>
      </dgm:t>
    </dgm:pt>
    <dgm:pt modelId="{3C364C84-CE66-464A-88B6-BEFE4AC1E0B2}" type="pres">
      <dgm:prSet presAssocID="{E8552916-5E52-4C4B-8ED9-EED0E90713E1}" presName="outerComposite" presStyleCnt="0">
        <dgm:presLayoutVars>
          <dgm:chMax val="5"/>
          <dgm:dir/>
          <dgm:resizeHandles val="exact"/>
        </dgm:presLayoutVars>
      </dgm:prSet>
      <dgm:spPr/>
    </dgm:pt>
    <dgm:pt modelId="{337FCB98-8508-4750-98DF-68955791C27D}" type="pres">
      <dgm:prSet presAssocID="{E8552916-5E52-4C4B-8ED9-EED0E90713E1}" presName="dummyMaxCanvas" presStyleCnt="0">
        <dgm:presLayoutVars/>
      </dgm:prSet>
      <dgm:spPr/>
    </dgm:pt>
    <dgm:pt modelId="{F4B2F54C-990A-4C03-ABF0-C66B8DDEB73E}" type="pres">
      <dgm:prSet presAssocID="{E8552916-5E52-4C4B-8ED9-EED0E90713E1}" presName="TwoNodes_1" presStyleLbl="node1" presStyleIdx="0" presStyleCnt="2">
        <dgm:presLayoutVars>
          <dgm:bulletEnabled val="1"/>
        </dgm:presLayoutVars>
      </dgm:prSet>
      <dgm:spPr/>
    </dgm:pt>
    <dgm:pt modelId="{EA1E360A-0CD1-47F6-8976-D5E98A2C31B7}" type="pres">
      <dgm:prSet presAssocID="{E8552916-5E52-4C4B-8ED9-EED0E90713E1}" presName="TwoNodes_2" presStyleLbl="node1" presStyleIdx="1" presStyleCnt="2">
        <dgm:presLayoutVars>
          <dgm:bulletEnabled val="1"/>
        </dgm:presLayoutVars>
      </dgm:prSet>
      <dgm:spPr/>
    </dgm:pt>
    <dgm:pt modelId="{7DBFB689-9679-4F60-BE8A-08CB8B8B967B}" type="pres">
      <dgm:prSet presAssocID="{E8552916-5E52-4C4B-8ED9-EED0E90713E1}" presName="TwoConn_1-2" presStyleLbl="fgAccFollowNode1" presStyleIdx="0" presStyleCnt="1">
        <dgm:presLayoutVars>
          <dgm:bulletEnabled val="1"/>
        </dgm:presLayoutVars>
      </dgm:prSet>
      <dgm:spPr/>
    </dgm:pt>
    <dgm:pt modelId="{4D5D467B-D48D-41BC-8A44-26D964DE06F2}" type="pres">
      <dgm:prSet presAssocID="{E8552916-5E52-4C4B-8ED9-EED0E90713E1}" presName="TwoNodes_1_text" presStyleLbl="node1" presStyleIdx="1" presStyleCnt="2">
        <dgm:presLayoutVars>
          <dgm:bulletEnabled val="1"/>
        </dgm:presLayoutVars>
      </dgm:prSet>
      <dgm:spPr/>
    </dgm:pt>
    <dgm:pt modelId="{5018AE15-8379-4570-A6C0-7DDBA5FFC495}" type="pres">
      <dgm:prSet presAssocID="{E8552916-5E52-4C4B-8ED9-EED0E90713E1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0F9FF26-2556-4B8C-B1D5-400F95B6AE87}" srcId="{E8552916-5E52-4C4B-8ED9-EED0E90713E1}" destId="{0A28BA72-0CEF-4DB3-B067-691786A18D04}" srcOrd="0" destOrd="0" parTransId="{31C35351-6903-4935-967B-BCD6EB117F72}" sibTransId="{81B84949-394F-4645-94B2-D69AA51B8C2D}"/>
    <dgm:cxn modelId="{EB8BC474-E93D-4EC9-A1A8-EF9599E47434}" type="presOf" srcId="{DBF99DB9-3180-422E-ABE9-8A1B5D159DB4}" destId="{5018AE15-8379-4570-A6C0-7DDBA5FFC495}" srcOrd="1" destOrd="0" presId="urn:microsoft.com/office/officeart/2005/8/layout/vProcess5"/>
    <dgm:cxn modelId="{DE1D2958-283F-4B81-B4F0-18DCA1D61010}" type="presOf" srcId="{81B84949-394F-4645-94B2-D69AA51B8C2D}" destId="{7DBFB689-9679-4F60-BE8A-08CB8B8B967B}" srcOrd="0" destOrd="0" presId="urn:microsoft.com/office/officeart/2005/8/layout/vProcess5"/>
    <dgm:cxn modelId="{25867C78-C296-4E03-933D-880538AF8311}" type="presOf" srcId="{DBF99DB9-3180-422E-ABE9-8A1B5D159DB4}" destId="{EA1E360A-0CD1-47F6-8976-D5E98A2C31B7}" srcOrd="0" destOrd="0" presId="urn:microsoft.com/office/officeart/2005/8/layout/vProcess5"/>
    <dgm:cxn modelId="{B5007C80-22B7-49D4-BDE2-9DA350C61D76}" type="presOf" srcId="{0A28BA72-0CEF-4DB3-B067-691786A18D04}" destId="{4D5D467B-D48D-41BC-8A44-26D964DE06F2}" srcOrd="1" destOrd="0" presId="urn:microsoft.com/office/officeart/2005/8/layout/vProcess5"/>
    <dgm:cxn modelId="{3E2540D3-D7BE-4407-B286-112F7E79FEF9}" type="presOf" srcId="{0A28BA72-0CEF-4DB3-B067-691786A18D04}" destId="{F4B2F54C-990A-4C03-ABF0-C66B8DDEB73E}" srcOrd="0" destOrd="0" presId="urn:microsoft.com/office/officeart/2005/8/layout/vProcess5"/>
    <dgm:cxn modelId="{2970A5E5-6DF3-4723-ABF7-0659D91F6C00}" type="presOf" srcId="{E8552916-5E52-4C4B-8ED9-EED0E90713E1}" destId="{3C364C84-CE66-464A-88B6-BEFE4AC1E0B2}" srcOrd="0" destOrd="0" presId="urn:microsoft.com/office/officeart/2005/8/layout/vProcess5"/>
    <dgm:cxn modelId="{1929B4EF-2BDA-4475-98BD-1555BF10BC92}" srcId="{E8552916-5E52-4C4B-8ED9-EED0E90713E1}" destId="{DBF99DB9-3180-422E-ABE9-8A1B5D159DB4}" srcOrd="1" destOrd="0" parTransId="{6D0FC8E6-ED7D-4CE4-B389-8950A83CDDCC}" sibTransId="{FD4B1462-3650-471F-961B-EA8CF2AA864B}"/>
    <dgm:cxn modelId="{24631BCF-4E74-4F97-B821-AE67A279EF82}" type="presParOf" srcId="{3C364C84-CE66-464A-88B6-BEFE4AC1E0B2}" destId="{337FCB98-8508-4750-98DF-68955791C27D}" srcOrd="0" destOrd="0" presId="urn:microsoft.com/office/officeart/2005/8/layout/vProcess5"/>
    <dgm:cxn modelId="{5310417B-0253-4ECB-8B08-11FFB692DD76}" type="presParOf" srcId="{3C364C84-CE66-464A-88B6-BEFE4AC1E0B2}" destId="{F4B2F54C-990A-4C03-ABF0-C66B8DDEB73E}" srcOrd="1" destOrd="0" presId="urn:microsoft.com/office/officeart/2005/8/layout/vProcess5"/>
    <dgm:cxn modelId="{F96FF678-7B2B-4E07-A716-00710E6773E2}" type="presParOf" srcId="{3C364C84-CE66-464A-88B6-BEFE4AC1E0B2}" destId="{EA1E360A-0CD1-47F6-8976-D5E98A2C31B7}" srcOrd="2" destOrd="0" presId="urn:microsoft.com/office/officeart/2005/8/layout/vProcess5"/>
    <dgm:cxn modelId="{2A20DB1A-0894-4E5C-B552-21E65211DCB3}" type="presParOf" srcId="{3C364C84-CE66-464A-88B6-BEFE4AC1E0B2}" destId="{7DBFB689-9679-4F60-BE8A-08CB8B8B967B}" srcOrd="3" destOrd="0" presId="urn:microsoft.com/office/officeart/2005/8/layout/vProcess5"/>
    <dgm:cxn modelId="{E8D1FB32-04F4-480A-9217-E3B5332DE810}" type="presParOf" srcId="{3C364C84-CE66-464A-88B6-BEFE4AC1E0B2}" destId="{4D5D467B-D48D-41BC-8A44-26D964DE06F2}" srcOrd="4" destOrd="0" presId="urn:microsoft.com/office/officeart/2005/8/layout/vProcess5"/>
    <dgm:cxn modelId="{EE3EE38A-2D55-4FAF-9975-224E8DC6770C}" type="presParOf" srcId="{3C364C84-CE66-464A-88B6-BEFE4AC1E0B2}" destId="{5018AE15-8379-4570-A6C0-7DDBA5FFC495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B2F54C-990A-4C03-ABF0-C66B8DDEB73E}">
      <dsp:nvSpPr>
        <dsp:cNvPr id="0" name=""/>
        <dsp:cNvSpPr/>
      </dsp:nvSpPr>
      <dsp:spPr>
        <a:xfrm>
          <a:off x="0" y="0"/>
          <a:ext cx="5146516" cy="2309574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 way of laying out elements on a web page.</a:t>
          </a:r>
        </a:p>
      </dsp:txBody>
      <dsp:txXfrm>
        <a:off x="67645" y="67645"/>
        <a:ext cx="2759391" cy="2174284"/>
      </dsp:txXfrm>
    </dsp:sp>
    <dsp:sp modelId="{EA1E360A-0CD1-47F6-8976-D5E98A2C31B7}">
      <dsp:nvSpPr>
        <dsp:cNvPr id="0" name=""/>
        <dsp:cNvSpPr/>
      </dsp:nvSpPr>
      <dsp:spPr>
        <a:xfrm>
          <a:off x="908208" y="2822812"/>
          <a:ext cx="5146516" cy="2309574"/>
        </a:xfrm>
        <a:prstGeom prst="roundRect">
          <a:avLst>
            <a:gd name="adj" fmla="val 10000"/>
          </a:avLst>
        </a:prstGeom>
        <a:solidFill>
          <a:schemeClr val="accent5">
            <a:hueOff val="10875008"/>
            <a:satOff val="-63485"/>
            <a:lumOff val="-509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Elements/containers are laid out in rows and columns.</a:t>
          </a:r>
        </a:p>
      </dsp:txBody>
      <dsp:txXfrm>
        <a:off x="975853" y="2890457"/>
        <a:ext cx="2601794" cy="2174284"/>
      </dsp:txXfrm>
    </dsp:sp>
    <dsp:sp modelId="{7DBFB689-9679-4F60-BE8A-08CB8B8B967B}">
      <dsp:nvSpPr>
        <dsp:cNvPr id="0" name=""/>
        <dsp:cNvSpPr/>
      </dsp:nvSpPr>
      <dsp:spPr>
        <a:xfrm>
          <a:off x="3645293" y="1815581"/>
          <a:ext cx="1501223" cy="1501223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983068" y="1815581"/>
        <a:ext cx="825673" cy="11296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ist</a:t>
            </a:r>
            <a:r>
              <a:rPr lang="en-US" dirty="0"/>
              <a:t> 263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923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2A540F-89F7-4FE0-9491-267ED0B92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551" y="436194"/>
            <a:ext cx="9812897" cy="339481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3C9431-3D61-4D52-896A-1AFA21E78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6727" y="4857750"/>
            <a:ext cx="3895842" cy="2286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&lt;footer&gt;&lt;/footer&gt;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6293B7-8823-4F56-9921-DC6AEA7AB4C6}"/>
              </a:ext>
            </a:extLst>
          </p:cNvPr>
          <p:cNvSpPr/>
          <p:nvPr/>
        </p:nvSpPr>
        <p:spPr>
          <a:xfrm>
            <a:off x="1189551" y="436193"/>
            <a:ext cx="9812896" cy="3394811"/>
          </a:xfrm>
          <a:prstGeom prst="rect">
            <a:avLst/>
          </a:prstGeom>
          <a:noFill/>
          <a:ln w="50800">
            <a:solidFill>
              <a:srgbClr val="00D0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BEF942-C355-4236-ABC8-3577DD009648}"/>
              </a:ext>
            </a:extLst>
          </p:cNvPr>
          <p:cNvSpPr/>
          <p:nvPr/>
        </p:nvSpPr>
        <p:spPr>
          <a:xfrm>
            <a:off x="3842729" y="4994885"/>
            <a:ext cx="254937" cy="266700"/>
          </a:xfrm>
          <a:prstGeom prst="rect">
            <a:avLst/>
          </a:prstGeom>
          <a:noFill/>
          <a:ln w="50800">
            <a:solidFill>
              <a:srgbClr val="00D0B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99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Floating inline and block elements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037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6B1A-631D-4EF3-B7EA-3BA004001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float?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6F6B5-1D6B-4573-8D21-E69480A1F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600" dirty="0"/>
              <a:t>An element pushed to left or right allowing everything after the element to wrap around it.</a:t>
            </a:r>
          </a:p>
        </p:txBody>
      </p:sp>
    </p:spTree>
    <p:extLst>
      <p:ext uri="{BB962C8B-B14F-4D97-AF65-F5344CB8AC3E}">
        <p14:creationId xmlns:p14="http://schemas.microsoft.com/office/powerpoint/2010/main" val="659163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6B1A-631D-4EF3-B7EA-3BA004001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Clearing Floats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6F6B5-1D6B-4573-8D21-E69480A1F0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3600" dirty="0"/>
              <a:t>To stop the rest of the page from flowing around an element use the clear CSS property.</a:t>
            </a:r>
          </a:p>
        </p:txBody>
      </p:sp>
    </p:spTree>
    <p:extLst>
      <p:ext uri="{BB962C8B-B14F-4D97-AF65-F5344CB8AC3E}">
        <p14:creationId xmlns:p14="http://schemas.microsoft.com/office/powerpoint/2010/main" val="2065303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6F367-33A8-4818-9A03-91B68331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for Floats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EC5E9AE-D457-4C9F-8DA8-76C302B78B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622619"/>
              </p:ext>
            </p:extLst>
          </p:nvPr>
        </p:nvGraphicFramePr>
        <p:xfrm>
          <a:off x="1143000" y="2057400"/>
          <a:ext cx="9875520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2387">
                  <a:extLst>
                    <a:ext uri="{9D8B030D-6E8A-4147-A177-3AD203B41FA5}">
                      <a16:colId xmlns:a16="http://schemas.microsoft.com/office/drawing/2014/main" val="4082362039"/>
                    </a:ext>
                  </a:extLst>
                </a:gridCol>
                <a:gridCol w="2108217">
                  <a:extLst>
                    <a:ext uri="{9D8B030D-6E8A-4147-A177-3AD203B41FA5}">
                      <a16:colId xmlns:a16="http://schemas.microsoft.com/office/drawing/2014/main" val="693764134"/>
                    </a:ext>
                  </a:extLst>
                </a:gridCol>
                <a:gridCol w="2469710">
                  <a:extLst>
                    <a:ext uri="{9D8B030D-6E8A-4147-A177-3AD203B41FA5}">
                      <a16:colId xmlns:a16="http://schemas.microsoft.com/office/drawing/2014/main" val="3009844402"/>
                    </a:ext>
                  </a:extLst>
                </a:gridCol>
                <a:gridCol w="3485206">
                  <a:extLst>
                    <a:ext uri="{9D8B030D-6E8A-4147-A177-3AD203B41FA5}">
                      <a16:colId xmlns:a16="http://schemas.microsoft.com/office/drawing/2014/main" val="2913323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737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 or 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 err="1"/>
                        <a:t>firstimage</a:t>
                      </a:r>
                      <a:r>
                        <a:rPr lang="en-US" dirty="0"/>
                        <a:t> {float: left;}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content after the float will flow around the floated item.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0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{clear: both;}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Stops any float that has been applied before this property.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038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8855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Flexbox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988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B54C89A-2D0B-4062-BF97-CA51B69D7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907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091C99A-98BE-457D-87BD-7B9B6EDDC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34761"/>
            <a:ext cx="11724640" cy="6377939"/>
          </a:xfrm>
          <a:prstGeom prst="rect">
            <a:avLst/>
          </a:prstGeom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0A769C-8991-4FDE-89A0-A218E5BF6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9642" y="0"/>
            <a:ext cx="462235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AA975C-A75D-4279-A879-9E81BC4B1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9455" y="609599"/>
            <a:ext cx="3574471" cy="5403273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What is Flexbox?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5CA58E-F8D8-4DF3-B813-C2585E0AB0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B707C8B9-C4BB-48B7-B392-433AC0D6C5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53841"/>
              </p:ext>
            </p:extLst>
          </p:nvPr>
        </p:nvGraphicFramePr>
        <p:xfrm>
          <a:off x="862013" y="881063"/>
          <a:ext cx="6054725" cy="51323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8023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36D0D5-3AA0-47FD-A83C-7A06CA2EE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E45DBA6-E6BC-486E-9B97-11A6F2D25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72" y="759477"/>
            <a:ext cx="11081175" cy="534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648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6F367-33A8-4818-9A03-91B68331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for Flexbox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EC5E9AE-D457-4C9F-8DA8-76C302B78B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275553"/>
              </p:ext>
            </p:extLst>
          </p:nvPr>
        </p:nvGraphicFramePr>
        <p:xfrm>
          <a:off x="1143000" y="2057400"/>
          <a:ext cx="10448862" cy="367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743">
                  <a:extLst>
                    <a:ext uri="{9D8B030D-6E8A-4147-A177-3AD203B41FA5}">
                      <a16:colId xmlns:a16="http://schemas.microsoft.com/office/drawing/2014/main" val="4082362039"/>
                    </a:ext>
                  </a:extLst>
                </a:gridCol>
                <a:gridCol w="1673543">
                  <a:extLst>
                    <a:ext uri="{9D8B030D-6E8A-4147-A177-3AD203B41FA5}">
                      <a16:colId xmlns:a16="http://schemas.microsoft.com/office/drawing/2014/main" val="693764134"/>
                    </a:ext>
                  </a:extLst>
                </a:gridCol>
                <a:gridCol w="2434188">
                  <a:extLst>
                    <a:ext uri="{9D8B030D-6E8A-4147-A177-3AD203B41FA5}">
                      <a16:colId xmlns:a16="http://schemas.microsoft.com/office/drawing/2014/main" val="3009844402"/>
                    </a:ext>
                  </a:extLst>
                </a:gridCol>
                <a:gridCol w="4718388">
                  <a:extLst>
                    <a:ext uri="{9D8B030D-6E8A-4147-A177-3AD203B41FA5}">
                      <a16:colId xmlns:a16="http://schemas.microsoft.com/office/drawing/2014/main" val="2913323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737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display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{display: flex;}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Children of this container are going to display side by side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40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2, 3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{flex: 1;}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Sets ratio size of container in 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038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flex-basis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20%, 30%,…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{flex-basis: 20%;}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Sets percentage size of container in 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302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2, 3 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{order: 1}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Defines order of container in 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636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justify-content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space-between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{justify-content: space-between;}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Defines where extra space between containers will display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14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flex-wrap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 {flex-wrap: wrap;}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By default, flex items will all try to fit onto one line. You can change that and allow the items to wrap as needed with this property.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18899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0CCC028-3E5C-4B9E-BA5C-260A4F1420D7}"/>
              </a:ext>
            </a:extLst>
          </p:cNvPr>
          <p:cNvSpPr txBox="1"/>
          <p:nvPr/>
        </p:nvSpPr>
        <p:spPr>
          <a:xfrm>
            <a:off x="3048965" y="6063734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https://css-tricks.com/snippets/css/a-guide-to-flexbox/</a:t>
            </a:r>
          </a:p>
        </p:txBody>
      </p:sp>
    </p:spTree>
    <p:extLst>
      <p:ext uri="{BB962C8B-B14F-4D97-AF65-F5344CB8AC3E}">
        <p14:creationId xmlns:p14="http://schemas.microsoft.com/office/powerpoint/2010/main" val="115865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865280"/>
          </a:xfrm>
        </p:spPr>
        <p:txBody>
          <a:bodyPr>
            <a:normAutofit/>
          </a:bodyPr>
          <a:lstStyle/>
          <a:p>
            <a:r>
              <a:rPr lang="en-US" dirty="0"/>
              <a:t>Layout</a:t>
            </a:r>
          </a:p>
          <a:p>
            <a:r>
              <a:rPr lang="en-US" dirty="0"/>
              <a:t>Containing Elements</a:t>
            </a:r>
          </a:p>
          <a:p>
            <a:r>
              <a:rPr lang="en-US" dirty="0"/>
              <a:t>Floats</a:t>
            </a:r>
          </a:p>
          <a:p>
            <a:r>
              <a:rPr lang="en-US" dirty="0"/>
              <a:t>Flexbox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68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Containing Elements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48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6EF21389-A1DE-4EF4-BA43-0D21F5EFA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FFFEF6E-0CEE-4323-A07F-58FDA5E0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9378" y="246887"/>
            <a:ext cx="5861321" cy="637793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7A69A5B-FB7E-40C2-A416-68C80A100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36924" y="4220801"/>
            <a:ext cx="4215939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4D330D6-5765-4B60-A01C-C0E4DE44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5D59C-EF9E-4CA0-9F9C-9573F32DD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6924" y="857675"/>
            <a:ext cx="4566230" cy="34377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600" b="1" cap="all">
                <a:solidFill>
                  <a:srgbClr val="FFFFFF"/>
                </a:solidFill>
              </a:rPr>
              <a:t>Containers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96EFBC0-C3C0-441A-9CA3-823AC9CB1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064" y="1060115"/>
            <a:ext cx="4593715" cy="4735788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9F0B970B-F145-46E7-93D7-0EC708A80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767" y="1060115"/>
            <a:ext cx="4593715" cy="473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43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192-8F1D-428D-9AD1-754874345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7736F-EC2B-4052-B197-CF1690D7E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3">
            <a:noAutofit/>
          </a:bodyPr>
          <a:lstStyle/>
          <a:p>
            <a:r>
              <a:rPr lang="en-US" sz="4000" dirty="0"/>
              <a:t>    &lt;article&gt;</a:t>
            </a:r>
          </a:p>
          <a:p>
            <a:r>
              <a:rPr lang="en-US" sz="4000" dirty="0"/>
              <a:t>    &lt;aside&gt;</a:t>
            </a:r>
          </a:p>
          <a:p>
            <a:r>
              <a:rPr lang="en-US" sz="4000" dirty="0"/>
              <a:t>    &lt;details&gt;</a:t>
            </a:r>
          </a:p>
          <a:p>
            <a:r>
              <a:rPr lang="en-US" sz="4000" dirty="0"/>
              <a:t>   &lt;</a:t>
            </a:r>
            <a:r>
              <a:rPr lang="en-US" sz="4000" dirty="0" err="1"/>
              <a:t>figcaption</a:t>
            </a:r>
            <a:r>
              <a:rPr lang="en-US" sz="4000" dirty="0"/>
              <a:t>&gt;</a:t>
            </a:r>
          </a:p>
          <a:p>
            <a:r>
              <a:rPr lang="en-US" sz="4000" dirty="0"/>
              <a:t>    &lt;figure&gt;</a:t>
            </a:r>
          </a:p>
          <a:p>
            <a:r>
              <a:rPr lang="en-US" sz="4000" dirty="0"/>
              <a:t>    &lt;footer&gt;</a:t>
            </a:r>
          </a:p>
          <a:p>
            <a:r>
              <a:rPr lang="en-US" sz="4000" dirty="0"/>
              <a:t>    &lt;header&gt;</a:t>
            </a:r>
          </a:p>
          <a:p>
            <a:r>
              <a:rPr lang="en-US" sz="4000" dirty="0"/>
              <a:t>    &lt;main&gt;</a:t>
            </a:r>
          </a:p>
          <a:p>
            <a:r>
              <a:rPr lang="en-US" sz="4000" dirty="0"/>
              <a:t>    &lt;mark&gt;</a:t>
            </a:r>
          </a:p>
          <a:p>
            <a:r>
              <a:rPr lang="en-US" sz="4000" dirty="0"/>
              <a:t>    &lt;nav&gt;</a:t>
            </a:r>
          </a:p>
          <a:p>
            <a:r>
              <a:rPr lang="en-US" sz="4000" dirty="0"/>
              <a:t>    &lt;section&gt;</a:t>
            </a:r>
          </a:p>
          <a:p>
            <a:r>
              <a:rPr lang="en-US" sz="4000" dirty="0"/>
              <a:t>    &lt;summary&gt;</a:t>
            </a:r>
          </a:p>
          <a:p>
            <a:r>
              <a:rPr lang="en-US" sz="4000" dirty="0"/>
              <a:t>    &lt;time&gt;</a:t>
            </a:r>
          </a:p>
          <a:p>
            <a:endParaRPr lang="en-US" sz="4000" dirty="0"/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13233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192-8F1D-428D-9AD1-754874345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Non-Semantic Container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7736F-EC2B-4052-B197-CF1690D7E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&lt;div&gt;</a:t>
            </a:r>
          </a:p>
          <a:p>
            <a:r>
              <a:rPr lang="en-US" sz="4400" dirty="0"/>
              <a:t>&lt;span&gt;</a:t>
            </a:r>
          </a:p>
          <a:p>
            <a:endParaRPr lang="en-US" sz="4400" dirty="0"/>
          </a:p>
          <a:p>
            <a:pPr marL="45720" indent="0">
              <a:buNone/>
            </a:pPr>
            <a:r>
              <a:rPr lang="en-US" sz="4400" dirty="0" err="1"/>
              <a:t>Div</a:t>
            </a:r>
            <a:r>
              <a:rPr lang="en-US" sz="4400" dirty="0"/>
              <a:t> is a block element and span is an inline element.</a:t>
            </a:r>
          </a:p>
        </p:txBody>
      </p:sp>
    </p:spTree>
    <p:extLst>
      <p:ext uri="{BB962C8B-B14F-4D97-AF65-F5344CB8AC3E}">
        <p14:creationId xmlns:p14="http://schemas.microsoft.com/office/powerpoint/2010/main" val="13527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3DC42C2-6B58-404C-B339-2C72808A5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3C9431-3D61-4D52-896A-1AFA21E78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1783" y="2057400"/>
            <a:ext cx="6693061" cy="4038600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FFFFFF"/>
                </a:solidFill>
              </a:rPr>
              <a:t>syr.edu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F82941-5589-49BF-B6B1-76122B2D0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3840"/>
            <a:ext cx="11724640" cy="6377939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E2ABB16-228D-4182-803C-8109424D89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2116"/>
          <a:stretch/>
        </p:blipFill>
        <p:spPr>
          <a:xfrm>
            <a:off x="232861" y="243840"/>
            <a:ext cx="3646837" cy="637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24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0559C64-5170-467D-B259-A79E2AA04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3" b="69575"/>
          <a:stretch/>
        </p:blipFill>
        <p:spPr>
          <a:xfrm>
            <a:off x="1951066" y="412416"/>
            <a:ext cx="8284788" cy="50161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40F10F8-AEDE-440D-A832-03515D03E334}"/>
              </a:ext>
            </a:extLst>
          </p:cNvPr>
          <p:cNvSpPr/>
          <p:nvPr/>
        </p:nvSpPr>
        <p:spPr>
          <a:xfrm>
            <a:off x="1951066" y="412416"/>
            <a:ext cx="8284788" cy="1335361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BBD95D-8216-43B6-A786-298C3D0C4045}"/>
              </a:ext>
            </a:extLst>
          </p:cNvPr>
          <p:cNvSpPr/>
          <p:nvPr/>
        </p:nvSpPr>
        <p:spPr>
          <a:xfrm>
            <a:off x="3634451" y="1064870"/>
            <a:ext cx="4166886" cy="42273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03A544-0387-4216-9C74-FA2D674E338D}"/>
              </a:ext>
            </a:extLst>
          </p:cNvPr>
          <p:cNvSpPr/>
          <p:nvPr/>
        </p:nvSpPr>
        <p:spPr>
          <a:xfrm>
            <a:off x="1941541" y="5473278"/>
            <a:ext cx="243775" cy="228600"/>
          </a:xfrm>
          <a:prstGeom prst="rect">
            <a:avLst/>
          </a:prstGeom>
          <a:noFill/>
          <a:ln w="508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738FA7-DA9A-4CD6-A20D-E0E950B4D2D8}"/>
              </a:ext>
            </a:extLst>
          </p:cNvPr>
          <p:cNvSpPr/>
          <p:nvPr/>
        </p:nvSpPr>
        <p:spPr>
          <a:xfrm>
            <a:off x="1936099" y="5813786"/>
            <a:ext cx="243775" cy="22860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B63B8D-02B2-43A6-AE17-6ED1736B72CA}"/>
              </a:ext>
            </a:extLst>
          </p:cNvPr>
          <p:cNvSpPr txBox="1"/>
          <p:nvPr/>
        </p:nvSpPr>
        <p:spPr>
          <a:xfrm>
            <a:off x="2179874" y="5412003"/>
            <a:ext cx="4162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&lt;header&gt;&lt;/header&gt;</a:t>
            </a:r>
          </a:p>
          <a:p>
            <a:r>
              <a:rPr lang="en-US" sz="2000" dirty="0"/>
              <a:t>&lt;nav&gt;&lt;/nav&gt;</a:t>
            </a:r>
          </a:p>
        </p:txBody>
      </p:sp>
    </p:spTree>
    <p:extLst>
      <p:ext uri="{BB962C8B-B14F-4D97-AF65-F5344CB8AC3E}">
        <p14:creationId xmlns:p14="http://schemas.microsoft.com/office/powerpoint/2010/main" val="641440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0559C64-5170-467D-B259-A79E2AA04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2116"/>
          <a:stretch/>
        </p:blipFill>
        <p:spPr>
          <a:xfrm>
            <a:off x="223336" y="243840"/>
            <a:ext cx="3646837" cy="6377939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93C9431-3D61-4D52-896A-1AFA21E78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6352" y="2447925"/>
            <a:ext cx="3895842" cy="22860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dirty="0"/>
              <a:t>&lt;article&gt;&lt;/article&gt;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E5247C-9167-4C08-B6DA-EA2A4F54AA57}"/>
              </a:ext>
            </a:extLst>
          </p:cNvPr>
          <p:cNvSpPr/>
          <p:nvPr/>
        </p:nvSpPr>
        <p:spPr>
          <a:xfrm>
            <a:off x="236220" y="2447925"/>
            <a:ext cx="1744980" cy="1657350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6293B7-8823-4F56-9921-DC6AEA7AB4C6}"/>
              </a:ext>
            </a:extLst>
          </p:cNvPr>
          <p:cNvSpPr/>
          <p:nvPr/>
        </p:nvSpPr>
        <p:spPr>
          <a:xfrm>
            <a:off x="2059638" y="2447925"/>
            <a:ext cx="1744980" cy="1657350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25D2A2-2AF9-488B-953A-213CE4A8D1DF}"/>
              </a:ext>
            </a:extLst>
          </p:cNvPr>
          <p:cNvSpPr/>
          <p:nvPr/>
        </p:nvSpPr>
        <p:spPr>
          <a:xfrm>
            <a:off x="236220" y="4343400"/>
            <a:ext cx="1744980" cy="1657350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43381F-B911-48B7-9CC4-DCD9DB2A5250}"/>
              </a:ext>
            </a:extLst>
          </p:cNvPr>
          <p:cNvSpPr/>
          <p:nvPr/>
        </p:nvSpPr>
        <p:spPr>
          <a:xfrm>
            <a:off x="2098857" y="4343400"/>
            <a:ext cx="1744980" cy="1657350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BEF942-C355-4236-ABC8-3577DD009648}"/>
              </a:ext>
            </a:extLst>
          </p:cNvPr>
          <p:cNvSpPr/>
          <p:nvPr/>
        </p:nvSpPr>
        <p:spPr>
          <a:xfrm>
            <a:off x="4698063" y="2533650"/>
            <a:ext cx="254937" cy="266700"/>
          </a:xfrm>
          <a:prstGeom prst="rect">
            <a:avLst/>
          </a:prstGeom>
          <a:noFill/>
          <a:ln w="508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36177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2542</TotalTime>
  <Words>382</Words>
  <Application>Microsoft Office PowerPoint</Application>
  <PresentationFormat>Widescreen</PresentationFormat>
  <Paragraphs>82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Corbel</vt:lpstr>
      <vt:lpstr>Basis</vt:lpstr>
      <vt:lpstr>ist 263</vt:lpstr>
      <vt:lpstr>Agenda</vt:lpstr>
      <vt:lpstr>Containing Elements</vt:lpstr>
      <vt:lpstr>Containers</vt:lpstr>
      <vt:lpstr>Semantic Containers</vt:lpstr>
      <vt:lpstr>Non-Semantic Container Elements</vt:lpstr>
      <vt:lpstr>PowerPoint Presentation</vt:lpstr>
      <vt:lpstr>PowerPoint Presentation</vt:lpstr>
      <vt:lpstr>PowerPoint Presentation</vt:lpstr>
      <vt:lpstr>PowerPoint Presentation</vt:lpstr>
      <vt:lpstr>Floating inline and block elements</vt:lpstr>
      <vt:lpstr>What is a float?</vt:lpstr>
      <vt:lpstr>Clearing Floats</vt:lpstr>
      <vt:lpstr>Properties for Floats</vt:lpstr>
      <vt:lpstr>Flexbox</vt:lpstr>
      <vt:lpstr>What is Flexbox?</vt:lpstr>
      <vt:lpstr>PowerPoint Presentation</vt:lpstr>
      <vt:lpstr>Properties for Flexbox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 263</dc:title>
  <dc:creator>L F</dc:creator>
  <cp:lastModifiedBy>Laurie A Ferger</cp:lastModifiedBy>
  <cp:revision>27</cp:revision>
  <dcterms:created xsi:type="dcterms:W3CDTF">2020-10-09T17:17:50Z</dcterms:created>
  <dcterms:modified xsi:type="dcterms:W3CDTF">2021-03-30T01:26:57Z</dcterms:modified>
</cp:coreProperties>
</file>